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youtube.com/v/-lzGy5gizKg" Type="http://schemas.openxmlformats.org/officeDocument/2006/relationships/hyperlink" TargetMode="External" Id="rId4"/><Relationship Target="../media/image00.jp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1746892" x="685800"/>
            <a:ext cy="1238099" cx="7772400"/>
          </a:xfrm>
          <a:prstGeom prst="rect">
            <a:avLst/>
          </a:prstGeom>
        </p:spPr>
        <p:txBody>
          <a:bodyPr bIns="91425" rIns="91425" lIns="91425" tIns="91425" anchor="b" anchorCtr="0">
            <a:noAutofit/>
          </a:bodyPr>
          <a:lstStyle/>
          <a:p>
            <a:pPr>
              <a:spcBef>
                <a:spcPts val="0"/>
              </a:spcBef>
              <a:buNone/>
            </a:pPr>
            <a:r>
              <a:rPr lang="en"/>
              <a:t>Basic Elements of Argumentative Writing</a:t>
            </a:r>
          </a:p>
        </p:txBody>
      </p:sp>
      <p:sp>
        <p:nvSpPr>
          <p:cNvPr id="40" name="Shape 40"/>
          <p:cNvSpPr txBox="1"/>
          <p:nvPr>
            <p:ph idx="1" type="subTitle"/>
          </p:nvPr>
        </p:nvSpPr>
        <p:spPr>
          <a:xfrm>
            <a:off y="3093357" x="685800"/>
            <a:ext cy="666600" cx="7772400"/>
          </a:xfrm>
          <a:prstGeom prst="rect">
            <a:avLst/>
          </a:prstGeom>
        </p:spPr>
        <p:txBody>
          <a:bodyPr bIns="91425" rIns="91425" lIns="91425" tIns="91425" anchor="t" anchorCtr="0">
            <a:noAutofit/>
          </a:bodyPr>
          <a:lstStyle/>
          <a:p>
            <a:pPr>
              <a:spcBef>
                <a:spcPts val="0"/>
              </a:spcBef>
              <a:buNone/>
            </a:pPr>
            <a:r>
              <a:rPr lang="en">
                <a:solidFill>
                  <a:schemeClr val="dk1"/>
                </a:solidFill>
                <a:latin typeface="Arial"/>
                <a:ea typeface="Arial"/>
                <a:cs typeface="Arial"/>
                <a:sym typeface="Arial"/>
              </a:rPr>
              <a:t> I can write arguments to support claims I have made about substantive topics or texts, using reason and specific, relevant, evidence.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What is it?</a:t>
            </a:r>
          </a:p>
        </p:txBody>
      </p:sp>
      <p:sp>
        <p:nvSpPr>
          <p:cNvPr id="46" name="Shape 46">
            <a:hlinkClick r:id="rId4"/>
          </p:cNvPr>
          <p:cNvSpPr/>
          <p:nvPr/>
        </p:nvSpPr>
        <p:spPr>
          <a:xfrm>
            <a:off y="1390650" x="2286000"/>
            <a:ext cy="3429000" cx="4572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The Formula:</a:t>
            </a:r>
          </a:p>
        </p:txBody>
      </p:sp>
      <p:sp>
        <p:nvSpPr>
          <p:cNvPr id="52" name="Shape 52"/>
          <p:cNvSpPr txBox="1"/>
          <p:nvPr>
            <p:ph idx="1" type="body"/>
          </p:nvPr>
        </p:nvSpPr>
        <p:spPr>
          <a:xfrm>
            <a:off y="1180175" x="0"/>
            <a:ext cy="857400" cx="1957499"/>
          </a:xfrm>
          <a:prstGeom prst="rect">
            <a:avLst/>
          </a:prstGeom>
        </p:spPr>
        <p:txBody>
          <a:bodyPr bIns="91425" rIns="91425" lIns="91425" tIns="91425" anchor="t" anchorCtr="0">
            <a:noAutofit/>
          </a:bodyPr>
          <a:lstStyle/>
          <a:p>
            <a:pPr algn="ctr">
              <a:spcBef>
                <a:spcPts val="0"/>
              </a:spcBef>
              <a:buNone/>
            </a:pPr>
            <a:r>
              <a:rPr lang="en"/>
              <a:t>Claim</a:t>
            </a:r>
          </a:p>
        </p:txBody>
      </p:sp>
      <p:sp>
        <p:nvSpPr>
          <p:cNvPr id="53" name="Shape 53"/>
          <p:cNvSpPr txBox="1"/>
          <p:nvPr/>
        </p:nvSpPr>
        <p:spPr>
          <a:xfrm>
            <a:off y="1961375" x="1825700"/>
            <a:ext cy="1370099" cx="1857000"/>
          </a:xfrm>
          <a:prstGeom prst="rect">
            <a:avLst/>
          </a:prstGeom>
          <a:noFill/>
          <a:ln>
            <a:noFill/>
          </a:ln>
        </p:spPr>
        <p:txBody>
          <a:bodyPr bIns="91425" rIns="91425" lIns="91425" tIns="91425" anchor="ctr" anchorCtr="0">
            <a:noAutofit/>
          </a:bodyPr>
          <a:lstStyle/>
          <a:p>
            <a:pPr rtl="0" lvl="0">
              <a:spcBef>
                <a:spcPts val="600"/>
              </a:spcBef>
              <a:buNone/>
            </a:pPr>
            <a:r>
              <a:rPr sz="3000" lang="en">
                <a:solidFill>
                  <a:schemeClr val="dk1"/>
                </a:solidFill>
                <a:latin typeface="Georgia"/>
                <a:ea typeface="Georgia"/>
                <a:cs typeface="Georgia"/>
                <a:sym typeface="Georgia"/>
              </a:rPr>
              <a:t>Reason </a:t>
            </a:r>
          </a:p>
        </p:txBody>
      </p:sp>
      <p:sp>
        <p:nvSpPr>
          <p:cNvPr id="54" name="Shape 54"/>
          <p:cNvSpPr txBox="1"/>
          <p:nvPr/>
        </p:nvSpPr>
        <p:spPr>
          <a:xfrm>
            <a:off y="3120525" x="3178900"/>
            <a:ext cy="793499" cx="2275799"/>
          </a:xfrm>
          <a:prstGeom prst="rect">
            <a:avLst/>
          </a:prstGeom>
          <a:noFill/>
          <a:ln>
            <a:noFill/>
          </a:ln>
        </p:spPr>
        <p:txBody>
          <a:bodyPr bIns="91425" rIns="91425" lIns="91425" tIns="91425" anchor="ctr" anchorCtr="0">
            <a:noAutofit/>
          </a:bodyPr>
          <a:lstStyle/>
          <a:p>
            <a:pPr rtl="0" lvl="0">
              <a:spcBef>
                <a:spcPts val="600"/>
              </a:spcBef>
              <a:buNone/>
            </a:pPr>
            <a:r>
              <a:rPr sz="3000" lang="en">
                <a:solidFill>
                  <a:schemeClr val="dk1"/>
                </a:solidFill>
                <a:latin typeface="Georgia"/>
                <a:ea typeface="Georgia"/>
                <a:cs typeface="Georgia"/>
                <a:sym typeface="Georgia"/>
              </a:rPr>
              <a:t>Evidence </a:t>
            </a:r>
          </a:p>
        </p:txBody>
      </p:sp>
      <p:sp>
        <p:nvSpPr>
          <p:cNvPr id="55" name="Shape 55"/>
          <p:cNvSpPr txBox="1"/>
          <p:nvPr/>
        </p:nvSpPr>
        <p:spPr>
          <a:xfrm>
            <a:off y="3888325" x="5200175"/>
            <a:ext cy="1079699" cx="3340199"/>
          </a:xfrm>
          <a:prstGeom prst="rect">
            <a:avLst/>
          </a:prstGeom>
          <a:noFill/>
          <a:ln>
            <a:noFill/>
          </a:ln>
        </p:spPr>
        <p:txBody>
          <a:bodyPr bIns="91425" rIns="91425" lIns="91425" tIns="91425" anchor="ctr" anchorCtr="0">
            <a:noAutofit/>
          </a:bodyPr>
          <a:lstStyle/>
          <a:p>
            <a:pPr rtl="0" lvl="0">
              <a:spcBef>
                <a:spcPts val="600"/>
              </a:spcBef>
              <a:buNone/>
            </a:pPr>
            <a:r>
              <a:rPr sz="3000" lang="en">
                <a:solidFill>
                  <a:schemeClr val="dk1"/>
                </a:solidFill>
                <a:latin typeface="Georgia"/>
                <a:ea typeface="Georgia"/>
                <a:cs typeface="Georgia"/>
                <a:sym typeface="Georgia"/>
              </a:rPr>
              <a:t>Counterclaim</a:t>
            </a:r>
          </a:p>
        </p:txBody>
      </p:sp>
      <p:sp>
        <p:nvSpPr>
          <p:cNvPr id="56" name="Shape 56"/>
          <p:cNvSpPr/>
          <p:nvPr/>
        </p:nvSpPr>
        <p:spPr>
          <a:xfrm rot="5400000">
            <a:off y="1951200" x="888200"/>
            <a:ext cy="743399" cx="729900"/>
          </a:xfrm>
          <a:prstGeom prst="bentUpArrow">
            <a:avLst>
              <a:gd fmla="val 25000" name="adj1"/>
              <a:gd fmla="val 25000" name="adj2"/>
              <a:gd fmla="val 25000" name="adj3"/>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57" name="Shape 57"/>
          <p:cNvSpPr/>
          <p:nvPr/>
        </p:nvSpPr>
        <p:spPr>
          <a:xfrm rot="5400000">
            <a:off y="3018000" x="2183600"/>
            <a:ext cy="743399" cx="729900"/>
          </a:xfrm>
          <a:prstGeom prst="bentUpArrow">
            <a:avLst>
              <a:gd fmla="val 25000" name="adj1"/>
              <a:gd fmla="val 25000" name="adj2"/>
              <a:gd fmla="val 25000" name="adj3"/>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58" name="Shape 58"/>
          <p:cNvSpPr/>
          <p:nvPr/>
        </p:nvSpPr>
        <p:spPr>
          <a:xfrm rot="5400000">
            <a:off y="3856200" x="4164800"/>
            <a:ext cy="743399" cx="729900"/>
          </a:xfrm>
          <a:prstGeom prst="bentUpArrow">
            <a:avLst>
              <a:gd fmla="val 25000" name="adj1"/>
              <a:gd fmla="val 25000" name="adj2"/>
              <a:gd fmla="val 25000" name="adj3"/>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pic>
        <p:nvPicPr>
          <p:cNvPr id="59" name="Shape 59"/>
          <p:cNvPicPr preferRelativeResize="0"/>
          <p:nvPr/>
        </p:nvPicPr>
        <p:blipFill>
          <a:blip r:embed="rId3">
            <a:alphaModFix/>
          </a:blip>
          <a:stretch>
            <a:fillRect/>
          </a:stretch>
        </p:blipFill>
        <p:spPr>
          <a:xfrm>
            <a:off y="1500175" x="5617725"/>
            <a:ext cy="2143125" cx="2505075"/>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1000"/>
                                        <p:tgtEl>
                                          <p:spTgt spid="5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1000"/>
                                        <p:tgtEl>
                                          <p:spTgt spid="53"/>
                                        </p:tgtEl>
                                      </p:cBhvr>
                                    </p:animEffect>
                                  </p:childTnLst>
                                </p:cTn>
                              </p:par>
                              <p:par>
                                <p:cTn presetID="10" fill="hold" presetSubtype="0" presetClass="entr"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1000"/>
                                        <p:tgtEl>
                                          <p:spTgt spid="5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1000"/>
                                        <p:tgtEl>
                                          <p:spTgt spid="53"/>
                                        </p:tgtEl>
                                      </p:cBhvr>
                                    </p:animEffect>
                                  </p:childTnLst>
                                </p:cTn>
                              </p:par>
                              <p:par>
                                <p:cTn presetID="10" fill="hold" presetSubtype="0" presetClass="entr"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1000"/>
                                        <p:tgtEl>
                                          <p:spTgt spid="54"/>
                                        </p:tgtEl>
                                      </p:cBhvr>
                                    </p:animEffect>
                                  </p:childTnLst>
                                </p:cTn>
                              </p:par>
                              <p:par>
                                <p:cTn presetID="10" fill="hold" presetSubtype="0" presetClass="entr" nodeType="with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1000"/>
                                        <p:tgtEl>
                                          <p:spTgt spid="5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1000"/>
                                        <p:tgtEl>
                                          <p:spTgt spid="55"/>
                                        </p:tgtEl>
                                      </p:cBhvr>
                                    </p:animEffect>
                                  </p:childTnLst>
                                </p:cTn>
                              </p:par>
                              <p:par>
                                <p:cTn presetID="10" fill="hold" presetSubtype="0" presetClass="entr"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Claim: What do I think?</a:t>
            </a:r>
          </a:p>
        </p:txBody>
      </p:sp>
      <p:sp>
        <p:nvSpPr>
          <p:cNvPr id="65" name="Shape 65"/>
          <p:cNvSpPr txBox="1"/>
          <p:nvPr>
            <p:ph idx="1" type="body"/>
          </p:nvPr>
        </p:nvSpPr>
        <p:spPr>
          <a:xfrm>
            <a:off y="1200150" x="457200"/>
            <a:ext cy="1605000" cx="8229600"/>
          </a:xfrm>
          <a:prstGeom prst="rect">
            <a:avLst/>
          </a:prstGeom>
        </p:spPr>
        <p:txBody>
          <a:bodyPr bIns="91425" rIns="91425" lIns="91425" tIns="91425" anchor="t" anchorCtr="0">
            <a:noAutofit/>
          </a:bodyPr>
          <a:lstStyle/>
          <a:p>
            <a:pPr rtl="0">
              <a:spcBef>
                <a:spcPts val="0"/>
              </a:spcBef>
              <a:buNone/>
            </a:pPr>
            <a:r>
              <a:rPr u="sng" lang="en">
                <a:solidFill>
                  <a:srgbClr val="134F5C"/>
                </a:solidFill>
              </a:rPr>
              <a:t>Definition (Webster): </a:t>
            </a:r>
          </a:p>
          <a:p>
            <a:pPr algn="ctr" indent="457200">
              <a:spcBef>
                <a:spcPts val="0"/>
              </a:spcBef>
              <a:buNone/>
            </a:pPr>
            <a:r>
              <a:rPr lang="en"/>
              <a:t>to say that (something) is true when some people may say it is not true</a:t>
            </a:r>
          </a:p>
        </p:txBody>
      </p:sp>
      <p:sp>
        <p:nvSpPr>
          <p:cNvPr id="66" name="Shape 66"/>
          <p:cNvSpPr txBox="1"/>
          <p:nvPr>
            <p:ph idx="2" type="body"/>
          </p:nvPr>
        </p:nvSpPr>
        <p:spPr>
          <a:xfrm>
            <a:off y="3028950" x="457200"/>
            <a:ext cy="1605000" cx="8229600"/>
          </a:xfrm>
          <a:prstGeom prst="rect">
            <a:avLst/>
          </a:prstGeom>
        </p:spPr>
        <p:txBody>
          <a:bodyPr bIns="91425" rIns="91425" lIns="91425" tIns="91425" anchor="t" anchorCtr="0">
            <a:noAutofit/>
          </a:bodyPr>
          <a:lstStyle/>
          <a:p>
            <a:pPr rtl="0" lvl="0">
              <a:spcBef>
                <a:spcPts val="0"/>
              </a:spcBef>
              <a:buNone/>
            </a:pPr>
            <a:r>
              <a:rPr u="sng" lang="en">
                <a:solidFill>
                  <a:schemeClr val="accent5"/>
                </a:solidFill>
              </a:rPr>
              <a:t>Example:</a:t>
            </a:r>
          </a:p>
          <a:p>
            <a:pPr algn="ctr" rtl="0" lvl="0" indent="457200">
              <a:spcBef>
                <a:spcPts val="0"/>
              </a:spcBef>
              <a:buNone/>
            </a:pPr>
            <a:r>
              <a:rPr lang="en"/>
              <a:t>General Zaroff’s early life experiences formed him into the evil man he has become.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1000"/>
                                        <p:tgtEl>
                                          <p:spTgt spid="6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Reason: Why do I think this?</a:t>
            </a:r>
          </a:p>
        </p:txBody>
      </p:sp>
      <p:sp>
        <p:nvSpPr>
          <p:cNvPr id="72" name="Shape 72"/>
          <p:cNvSpPr txBox="1"/>
          <p:nvPr>
            <p:ph idx="1" type="body"/>
          </p:nvPr>
        </p:nvSpPr>
        <p:spPr>
          <a:xfrm>
            <a:off y="1047750" x="177350"/>
            <a:ext cy="2328000" cx="8881799"/>
          </a:xfrm>
          <a:prstGeom prst="rect">
            <a:avLst/>
          </a:prstGeom>
        </p:spPr>
        <p:txBody>
          <a:bodyPr bIns="91425" rIns="91425" lIns="91425" tIns="91425" anchor="t" anchorCtr="0">
            <a:noAutofit/>
          </a:bodyPr>
          <a:lstStyle/>
          <a:p>
            <a:pPr rtl="0">
              <a:spcBef>
                <a:spcPts val="0"/>
              </a:spcBef>
              <a:buNone/>
            </a:pPr>
            <a:r>
              <a:rPr u="sng" lang="en">
                <a:solidFill>
                  <a:srgbClr val="134F5C"/>
                </a:solidFill>
              </a:rPr>
              <a:t>Definition (Webster)</a:t>
            </a:r>
          </a:p>
          <a:p>
            <a:pPr algn="ctr">
              <a:spcBef>
                <a:spcPts val="0"/>
              </a:spcBef>
              <a:buNone/>
            </a:pPr>
            <a:r>
              <a:rPr lang="en"/>
              <a:t>a statement or fact that explains why something is the way it is, why someone does, thinks, or says something, or why someone behaves a certain way</a:t>
            </a:r>
          </a:p>
        </p:txBody>
      </p:sp>
      <p:sp>
        <p:nvSpPr>
          <p:cNvPr id="73" name="Shape 73"/>
          <p:cNvSpPr txBox="1"/>
          <p:nvPr>
            <p:ph idx="2" type="body"/>
          </p:nvPr>
        </p:nvSpPr>
        <p:spPr>
          <a:xfrm>
            <a:off y="2952750" x="253550"/>
            <a:ext cy="1746900" cx="8881799"/>
          </a:xfrm>
          <a:prstGeom prst="rect">
            <a:avLst/>
          </a:prstGeom>
        </p:spPr>
        <p:txBody>
          <a:bodyPr bIns="91425" rIns="91425" lIns="91425" tIns="91425" anchor="t" anchorCtr="0">
            <a:noAutofit/>
          </a:bodyPr>
          <a:lstStyle/>
          <a:p>
            <a:pPr rtl="0" lvl="0">
              <a:spcBef>
                <a:spcPts val="0"/>
              </a:spcBef>
              <a:buNone/>
            </a:pPr>
            <a:r>
              <a:rPr u="sng" lang="en">
                <a:solidFill>
                  <a:schemeClr val="accent5"/>
                </a:solidFill>
              </a:rPr>
              <a:t>Example</a:t>
            </a:r>
          </a:p>
          <a:p>
            <a:pPr algn="ctr" rtl="0" lvl="0">
              <a:spcBef>
                <a:spcPts val="0"/>
              </a:spcBef>
              <a:buNone/>
            </a:pPr>
            <a:r>
              <a:rPr lang="en"/>
              <a:t>For example, the emphasis on guns and hunting are key elements that lead to his obsession with “the game.”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fade">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3"/>
                                        </p:tgtEl>
                                        <p:attrNameLst>
                                          <p:attrName>style.visibility</p:attrName>
                                        </p:attrNameLst>
                                      </p:cBhvr>
                                      <p:to>
                                        <p:strVal val="visible"/>
                                      </p:to>
                                    </p:set>
                                    <p:animEffect transition="in" filter="fade">
                                      <p:cBhvr>
                                        <p:cTn dur="10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5" x="122475"/>
            <a:ext cy="857400" cx="9021600"/>
          </a:xfrm>
          <a:prstGeom prst="rect">
            <a:avLst/>
          </a:prstGeom>
        </p:spPr>
        <p:txBody>
          <a:bodyPr bIns="91425" rIns="91425" lIns="91425" tIns="91425" anchor="ctr" anchorCtr="0">
            <a:noAutofit/>
          </a:bodyPr>
          <a:lstStyle/>
          <a:p>
            <a:pPr>
              <a:spcBef>
                <a:spcPts val="0"/>
              </a:spcBef>
              <a:buNone/>
            </a:pPr>
            <a:r>
              <a:rPr sz="4000" lang="en"/>
              <a:t>Evidence:</a:t>
            </a:r>
            <a:r>
              <a:rPr sz="3800" lang="en"/>
              <a:t> </a:t>
            </a:r>
            <a:r>
              <a:rPr sz="3500" lang="en"/>
              <a:t>How do I know this is the case?</a:t>
            </a:r>
          </a:p>
        </p:txBody>
      </p:sp>
      <p:sp>
        <p:nvSpPr>
          <p:cNvPr id="79" name="Shape 79"/>
          <p:cNvSpPr txBox="1"/>
          <p:nvPr>
            <p:ph idx="1" type="body"/>
          </p:nvPr>
        </p:nvSpPr>
        <p:spPr>
          <a:xfrm>
            <a:off y="1047750" x="177350"/>
            <a:ext cy="2328000" cx="8881799"/>
          </a:xfrm>
          <a:prstGeom prst="rect">
            <a:avLst/>
          </a:prstGeom>
        </p:spPr>
        <p:txBody>
          <a:bodyPr bIns="91425" rIns="91425" lIns="91425" tIns="91425" anchor="t" anchorCtr="0">
            <a:noAutofit/>
          </a:bodyPr>
          <a:lstStyle/>
          <a:p>
            <a:pPr rtl="0" lvl="0">
              <a:spcBef>
                <a:spcPts val="0"/>
              </a:spcBef>
              <a:buNone/>
            </a:pPr>
            <a:r>
              <a:rPr u="sng" lang="en">
                <a:solidFill>
                  <a:srgbClr val="134F5C"/>
                </a:solidFill>
              </a:rPr>
              <a:t>Definition (Webster)</a:t>
            </a:r>
          </a:p>
          <a:p>
            <a:pPr algn="ctr" rtl="0" lvl="0">
              <a:spcBef>
                <a:spcPts val="0"/>
              </a:spcBef>
              <a:buNone/>
            </a:pPr>
            <a:r>
              <a:rPr lang="en"/>
              <a:t>something which shows that something else exists or is true</a:t>
            </a:r>
          </a:p>
        </p:txBody>
      </p:sp>
      <p:sp>
        <p:nvSpPr>
          <p:cNvPr id="80" name="Shape 80"/>
          <p:cNvSpPr txBox="1"/>
          <p:nvPr>
            <p:ph idx="2" type="body"/>
          </p:nvPr>
        </p:nvSpPr>
        <p:spPr>
          <a:xfrm>
            <a:off y="2419350" x="253550"/>
            <a:ext cy="1746900" cx="8881799"/>
          </a:xfrm>
          <a:prstGeom prst="rect">
            <a:avLst/>
          </a:prstGeom>
        </p:spPr>
        <p:txBody>
          <a:bodyPr bIns="91425" rIns="91425" lIns="91425" tIns="91425" anchor="t" anchorCtr="0">
            <a:noAutofit/>
          </a:bodyPr>
          <a:lstStyle/>
          <a:p>
            <a:pPr rtl="0" lvl="0">
              <a:spcBef>
                <a:spcPts val="0"/>
              </a:spcBef>
              <a:buNone/>
            </a:pPr>
            <a:r>
              <a:rPr u="sng" lang="en">
                <a:solidFill>
                  <a:schemeClr val="accent5"/>
                </a:solidFill>
              </a:rPr>
              <a:t>Example</a:t>
            </a:r>
          </a:p>
          <a:p>
            <a:pPr algn="ctr" rtl="0" lvl="0">
              <a:spcBef>
                <a:spcPts val="0"/>
              </a:spcBef>
              <a:buClr>
                <a:schemeClr val="dk1"/>
              </a:buClr>
              <a:buSzPct val="44000"/>
              <a:buFont typeface="Arial"/>
              <a:buNone/>
            </a:pPr>
            <a:r>
              <a:rPr sz="2500" lang="en"/>
              <a:t>“When I was only five years old he gave me a little gun, specially made in Moscow for me, to shoot sparrows with. When I shot some of his prize turkeys with it, he did not punish me; he complimented me on my marksmanship” (PG).</a:t>
            </a:r>
          </a:p>
          <a:p>
            <a:pPr algn="ctr" rtl="0" lvl="0">
              <a:spcBef>
                <a:spcPts val="0"/>
              </a:spcBef>
              <a:buNone/>
            </a:pPr>
            <a:r>
              <a:t/>
            </a:r>
            <a:endParaRPr sz="2500"/>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9"/>
                                        </p:tgtEl>
                                        <p:attrNameLst>
                                          <p:attrName>style.visibility</p:attrName>
                                        </p:attrNameLst>
                                      </p:cBhvr>
                                      <p:to>
                                        <p:strVal val="visible"/>
                                      </p:to>
                                    </p:set>
                                    <p:animEffect transition="in" filter="fade">
                                      <p:cBhvr>
                                        <p:cTn dur="1000"/>
                                        <p:tgtEl>
                                          <p:spTgt spid="7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0"/>
                                        </p:tgtEl>
                                        <p:attrNameLst>
                                          <p:attrName>style.visibility</p:attrName>
                                        </p:attrNameLst>
                                      </p:cBhvr>
                                      <p:to>
                                        <p:strVal val="visible"/>
                                      </p:to>
                                    </p:set>
                                    <p:animEffect transition="in" filter="fade">
                                      <p:cBhvr>
                                        <p:cTn dur="1000"/>
                                        <p:tgtEl>
                                          <p:spTgt spid="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5" x="136075"/>
            <a:ext cy="857400" cx="8844599"/>
          </a:xfrm>
          <a:prstGeom prst="rect">
            <a:avLst/>
          </a:prstGeom>
        </p:spPr>
        <p:txBody>
          <a:bodyPr bIns="91425" rIns="91425" lIns="91425" tIns="91425" anchor="ctr" anchorCtr="0">
            <a:noAutofit/>
          </a:bodyPr>
          <a:lstStyle/>
          <a:p>
            <a:pPr>
              <a:spcBef>
                <a:spcPts val="0"/>
              </a:spcBef>
              <a:buNone/>
            </a:pPr>
            <a:r>
              <a:rPr sz="4000" lang="en"/>
              <a:t>Counterclaim:</a:t>
            </a:r>
            <a:r>
              <a:rPr lang="en"/>
              <a:t> </a:t>
            </a:r>
            <a:r>
              <a:rPr sz="2600" lang="en"/>
              <a:t>What would others disagree about?</a:t>
            </a:r>
          </a:p>
        </p:txBody>
      </p:sp>
      <p:sp>
        <p:nvSpPr>
          <p:cNvPr id="86" name="Shape 86"/>
          <p:cNvSpPr txBox="1"/>
          <p:nvPr>
            <p:ph idx="1" type="body"/>
          </p:nvPr>
        </p:nvSpPr>
        <p:spPr>
          <a:xfrm>
            <a:off y="1047750" x="177350"/>
            <a:ext cy="2328000" cx="8881799"/>
          </a:xfrm>
          <a:prstGeom prst="rect">
            <a:avLst/>
          </a:prstGeom>
        </p:spPr>
        <p:txBody>
          <a:bodyPr bIns="91425" rIns="91425" lIns="91425" tIns="91425" anchor="t" anchorCtr="0">
            <a:noAutofit/>
          </a:bodyPr>
          <a:lstStyle/>
          <a:p>
            <a:pPr rtl="0" lvl="0">
              <a:spcBef>
                <a:spcPts val="0"/>
              </a:spcBef>
              <a:buNone/>
            </a:pPr>
            <a:r>
              <a:rPr u="sng" lang="en">
                <a:solidFill>
                  <a:srgbClr val="134F5C"/>
                </a:solidFill>
              </a:rPr>
              <a:t>Definition (Webster)</a:t>
            </a:r>
          </a:p>
          <a:p>
            <a:pPr algn="ctr" rtl="0" lvl="0">
              <a:spcBef>
                <a:spcPts val="0"/>
              </a:spcBef>
              <a:buNone/>
            </a:pPr>
            <a:r>
              <a:rPr lang="en">
                <a:latin typeface="Verdana"/>
                <a:ea typeface="Verdana"/>
                <a:cs typeface="Verdana"/>
                <a:sym typeface="Verdana"/>
              </a:rPr>
              <a:t>an opposing claim</a:t>
            </a:r>
          </a:p>
        </p:txBody>
      </p:sp>
      <p:sp>
        <p:nvSpPr>
          <p:cNvPr id="87" name="Shape 87"/>
          <p:cNvSpPr txBox="1"/>
          <p:nvPr>
            <p:ph idx="2" type="body"/>
          </p:nvPr>
        </p:nvSpPr>
        <p:spPr>
          <a:xfrm>
            <a:off y="1948525" x="262200"/>
            <a:ext cy="3080700" cx="8881799"/>
          </a:xfrm>
          <a:prstGeom prst="rect">
            <a:avLst/>
          </a:prstGeom>
        </p:spPr>
        <p:txBody>
          <a:bodyPr bIns="91425" rIns="91425" lIns="91425" tIns="91425" anchor="t" anchorCtr="0">
            <a:noAutofit/>
          </a:bodyPr>
          <a:lstStyle/>
          <a:p>
            <a:pPr rtl="0" lvl="0">
              <a:spcBef>
                <a:spcPts val="0"/>
              </a:spcBef>
              <a:buNone/>
            </a:pPr>
            <a:r>
              <a:rPr u="sng" lang="en">
                <a:solidFill>
                  <a:schemeClr val="accent5"/>
                </a:solidFill>
              </a:rPr>
              <a:t>Example</a:t>
            </a:r>
          </a:p>
          <a:p>
            <a:pPr rtl="0" lvl="0">
              <a:spcBef>
                <a:spcPts val="0"/>
              </a:spcBef>
              <a:buNone/>
            </a:pPr>
            <a:r>
              <a:rPr sz="2300" lang="en"/>
              <a:t>Some may argue that Zaroff’s childhood experience with hunting is not unusual. They may say that many adults have had experience with guns and hunting at a young age. However, the fact that Zaroff’s father did not punish him for improper use of a weapon when Zaroff killed his prize turkey, demonstrates that Zaroff feels he is in the right to kill what he desires without any remorse.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gtEl>
                                        <p:attrNameLst>
                                          <p:attrName>style.visibility</p:attrName>
                                        </p:attrNameLst>
                                      </p:cBhvr>
                                      <p:to>
                                        <p:strVal val="visible"/>
                                      </p:to>
                                    </p:set>
                                    <p:animEffect transition="in" filter="fade">
                                      <p:cBhvr>
                                        <p:cTn dur="1000"/>
                                        <p:tgtEl>
                                          <p:spTgt spid="8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7"/>
                                        </p:tgtEl>
                                        <p:attrNameLst>
                                          <p:attrName>style.visibility</p:attrName>
                                        </p:attrNameLst>
                                      </p:cBhvr>
                                      <p:to>
                                        <p:strVal val="visible"/>
                                      </p:to>
                                    </p:set>
                                    <p:animEffect transition="in" filter="fade">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5" x="228600"/>
            <a:ext cy="857400" cx="8915400"/>
          </a:xfrm>
          <a:prstGeom prst="rect">
            <a:avLst/>
          </a:prstGeom>
        </p:spPr>
        <p:txBody>
          <a:bodyPr bIns="91425" rIns="91425" lIns="91425" tIns="91425" anchor="ctr" anchorCtr="0">
            <a:noAutofit/>
          </a:bodyPr>
          <a:lstStyle/>
          <a:p>
            <a:pPr>
              <a:spcBef>
                <a:spcPts val="0"/>
              </a:spcBef>
              <a:buNone/>
            </a:pPr>
            <a:r>
              <a:rPr sz="3300" lang="en">
                <a:solidFill>
                  <a:srgbClr val="38761D"/>
                </a:solidFill>
              </a:rPr>
              <a:t>Claim</a:t>
            </a:r>
            <a:r>
              <a:rPr sz="3300" lang="en"/>
              <a:t>→ </a:t>
            </a:r>
            <a:r>
              <a:rPr sz="3300" lang="en">
                <a:solidFill>
                  <a:srgbClr val="3C78D8"/>
                </a:solidFill>
              </a:rPr>
              <a:t>Reason</a:t>
            </a:r>
            <a:r>
              <a:rPr sz="3300" lang="en"/>
              <a:t>→ </a:t>
            </a:r>
            <a:r>
              <a:rPr sz="3300" lang="en">
                <a:solidFill>
                  <a:srgbClr val="F6B26B"/>
                </a:solidFill>
              </a:rPr>
              <a:t>Evidence</a:t>
            </a:r>
            <a:r>
              <a:rPr sz="3300" lang="en"/>
              <a:t>→ </a:t>
            </a:r>
            <a:r>
              <a:rPr sz="3300" lang="en">
                <a:solidFill>
                  <a:srgbClr val="C27BA0"/>
                </a:solidFill>
              </a:rPr>
              <a:t>Counterclaim</a:t>
            </a:r>
          </a:p>
        </p:txBody>
      </p:sp>
      <p:sp>
        <p:nvSpPr>
          <p:cNvPr id="93" name="Shape 93"/>
          <p:cNvSpPr txBox="1"/>
          <p:nvPr>
            <p:ph idx="1" type="body"/>
          </p:nvPr>
        </p:nvSpPr>
        <p:spPr>
          <a:xfrm>
            <a:off y="1123950" x="228600"/>
            <a:ext cy="3725699" cx="8915400"/>
          </a:xfrm>
          <a:prstGeom prst="rect">
            <a:avLst/>
          </a:prstGeom>
        </p:spPr>
        <p:txBody>
          <a:bodyPr bIns="91425" rIns="91425" lIns="91425" tIns="91425" anchor="t" anchorCtr="0">
            <a:noAutofit/>
          </a:bodyPr>
          <a:lstStyle/>
          <a:p>
            <a:pPr rtl="0" lvl="0" indent="457200">
              <a:spcBef>
                <a:spcPts val="0"/>
              </a:spcBef>
              <a:buNone/>
            </a:pPr>
            <a:r>
              <a:rPr sz="2000" lang="en"/>
              <a:t>General Zaroff’s early life experiences formed him into the evil man he has become. </a:t>
            </a:r>
            <a:r>
              <a:rPr sz="2000" lang="en"/>
              <a:t>For example, the emphasis on guns and hunting are key elements that lead to his obsession with “the game.”</a:t>
            </a:r>
            <a:r>
              <a:rPr sz="2000" lang="en"/>
              <a:t> “When I was only five years old he gave me a little gun, specially made in Moscow for me, to shoot sparrows with. When I shot some of his prize turkeys with it, he did not punish me; he complimented me on my marksmanship” (PG).</a:t>
            </a:r>
            <a:r>
              <a:rPr sz="2000" lang="en"/>
              <a:t> Some may argue that Zaroff’s childhood experience with hunting is not unusual. They may say that many adults have had experience with guns and hunting at a young age. However, the fact that Zaroff’s father did not punish him for improper use of a weapon when Zaroff killed his prize turkey, demonstrates that Zaroff feels he is in the right to kill what he desires without any remorse.</a:t>
            </a:r>
          </a:p>
          <a:p>
            <a:pPr algn="ctr" rtl="0" lvl="0">
              <a:spcBef>
                <a:spcPts val="0"/>
              </a:spcBef>
              <a:buNone/>
            </a:pPr>
            <a:r>
              <a:t/>
            </a:r>
            <a:endParaRPr sz="2000"/>
          </a:p>
          <a:p>
            <a:pPr rtl="0" lvl="0" indent="457200">
              <a:spcBef>
                <a:spcPts val="0"/>
              </a:spcBef>
              <a:buClr>
                <a:schemeClr val="dk1"/>
              </a:buClr>
              <a:buFont typeface="Arial"/>
              <a:buNone/>
            </a:pPr>
            <a:r>
              <a:t/>
            </a:r>
            <a:endParaRPr sz="2000"/>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On Demand Prompt:</a:t>
            </a:r>
          </a:p>
        </p:txBody>
      </p:sp>
      <p:sp>
        <p:nvSpPr>
          <p:cNvPr id="99" name="Shape 99"/>
          <p:cNvSpPr txBox="1"/>
          <p:nvPr>
            <p:ph idx="1" type="body"/>
          </p:nvPr>
        </p:nvSpPr>
        <p:spPr>
          <a:xfrm>
            <a:off y="1200150" x="457200"/>
            <a:ext cy="3943499" cx="8229600"/>
          </a:xfrm>
          <a:prstGeom prst="rect">
            <a:avLst/>
          </a:prstGeom>
        </p:spPr>
        <p:txBody>
          <a:bodyPr bIns="91425" rIns="91425" lIns="91425" tIns="91425" anchor="t" anchorCtr="0">
            <a:noAutofit/>
          </a:bodyPr>
          <a:lstStyle/>
          <a:p>
            <a:pPr rtl="0">
              <a:spcBef>
                <a:spcPts val="0"/>
              </a:spcBef>
              <a:buNone/>
            </a:pPr>
            <a:r>
              <a:rPr u="sng" b="1" sz="2400" lang="en"/>
              <a:t>Today:</a:t>
            </a:r>
            <a:r>
              <a:rPr sz="2400" lang="en"/>
              <a:t> Collect Evidence (w/ Pg #) &amp; Prewrite (outline)</a:t>
            </a:r>
          </a:p>
          <a:p>
            <a:pPr>
              <a:spcBef>
                <a:spcPts val="0"/>
              </a:spcBef>
              <a:buNone/>
            </a:pPr>
            <a:r>
              <a:rPr u="sng" b="1" sz="2400" lang="en"/>
              <a:t>Prompt:</a:t>
            </a:r>
            <a:r>
              <a:rPr sz="2400" lang="en"/>
              <a:t> Early in the text, Rainsford says that the world is made up of two classes--- hunters and “huntees,” or prey--- and that animals do not fear pain or death. In a turn of events, Rainsford becomes the hunted. Some readers argue that Rainsford’s opinion on this matter changes given his experience, others argue he does not change. Write an argumentative essay that takes a side and supports it with evidence collected from the text.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